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8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70" r:id="rId11"/>
    <p:sldId id="271" r:id="rId12"/>
    <p:sldId id="273" r:id="rId13"/>
    <p:sldId id="267" r:id="rId14"/>
    <p:sldId id="269" r:id="rId15"/>
    <p:sldId id="275" r:id="rId16"/>
    <p:sldId id="276" r:id="rId17"/>
    <p:sldId id="272" r:id="rId18"/>
    <p:sldId id="274" r:id="rId19"/>
    <p:sldId id="277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47" autoAdjust="0"/>
  </p:normalViewPr>
  <p:slideViewPr>
    <p:cSldViewPr>
      <p:cViewPr varScale="1">
        <p:scale>
          <a:sx n="75" d="100"/>
          <a:sy n="75" d="100"/>
        </p:scale>
        <p:origin x="-36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6AB1D-551A-42CE-9AF6-BF2703E6EE84}" type="datetimeFigureOut">
              <a:rPr lang="ru-RU"/>
              <a:pPr>
                <a:defRPr/>
              </a:pPr>
              <a:t>17.04.2018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F1385-67B9-4916-8BB2-8869BD7655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851CC-682E-4741-871E-142C8F67F6C2}" type="datetimeFigureOut">
              <a:rPr lang="ru-RU"/>
              <a:pPr>
                <a:defRPr/>
              </a:pPr>
              <a:t>17.04.2018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4C0DB-F12F-4478-91CB-4EE811B2F3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2AD9A-9B2C-46E7-8576-90BC9E006FBF}" type="datetimeFigureOut">
              <a:rPr lang="ru-RU"/>
              <a:pPr>
                <a:defRPr/>
              </a:pPr>
              <a:t>17.04.2018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081D0-009E-408B-9522-735831E00A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4EA17-6F8F-4F5F-8027-A6C161A5BE39}" type="datetimeFigureOut">
              <a:rPr lang="ru-RU"/>
              <a:pPr>
                <a:defRPr/>
              </a:pPr>
              <a:t>17.04.2018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CF26D-3470-4F3A-B789-22E0270BCA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A100E-5BDC-46DF-B5F6-9AE4A0D9EBD0}" type="datetimeFigureOut">
              <a:rPr lang="ru-RU"/>
              <a:pPr>
                <a:defRPr/>
              </a:pPr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7470D-6688-47AF-9A34-A99B75488C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972B5-48F6-427C-AF91-0581D7F1B947}" type="datetimeFigureOut">
              <a:rPr lang="ru-RU"/>
              <a:pPr>
                <a:defRPr/>
              </a:pPr>
              <a:t>17.04.2018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341D5-240B-4F73-BBA5-21D07A1351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62D12-4B4F-49B6-A878-48B19FD19DA8}" type="datetimeFigureOut">
              <a:rPr lang="ru-RU"/>
              <a:pPr>
                <a:defRPr/>
              </a:pPr>
              <a:t>17.04.2018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E5E08-E3E7-4203-AE45-D033F9A0B9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6F4FC-6620-462E-B116-A4A803330E7C}" type="datetimeFigureOut">
              <a:rPr lang="ru-RU"/>
              <a:pPr>
                <a:defRPr/>
              </a:pPr>
              <a:t>17.04.2018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3D4C3-60E2-4452-A156-B257B9B36E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4BC58-0929-413A-B091-F33EDC726C84}" type="datetimeFigureOut">
              <a:rPr lang="ru-RU"/>
              <a:pPr>
                <a:defRPr/>
              </a:pPr>
              <a:t>17.04.2018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BA1DC-244B-4625-B4E9-033045BD18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03F87-1640-4CDE-A898-D3B017B841A6}" type="datetimeFigureOut">
              <a:rPr lang="ru-RU"/>
              <a:pPr>
                <a:defRPr/>
              </a:pPr>
              <a:t>17.04.2018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F61F2-558A-476F-81C4-02550EC056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5DE45-140A-49D9-8FBC-1E59CD79670C}" type="datetimeFigureOut">
              <a:rPr lang="ru-RU"/>
              <a:pPr>
                <a:defRPr/>
              </a:pPr>
              <a:t>17.04.2018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C496D-4F16-4F26-BDB3-85399B5CC2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D9DAD3D-16EC-4A6E-B623-9A9770FE1E93}" type="datetimeFigureOut">
              <a:rPr lang="ru-RU"/>
              <a:pPr>
                <a:defRPr/>
              </a:pPr>
              <a:t>17.04.2018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A7A0C70-992D-400E-B466-D4CE75646E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Кір</a:t>
            </a:r>
            <a:endParaRPr lang="ru-RU" sz="9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4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33475"/>
          </a:xfrm>
        </p:spPr>
        <p:txBody>
          <a:bodyPr/>
          <a:lstStyle/>
          <a:p>
            <a:r>
              <a:rPr lang="uk-UA" smtClean="0"/>
              <a:t>Диференціальна діагностика</a:t>
            </a:r>
            <a:endParaRPr lang="ru-RU" smtClean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28625" y="1138238"/>
          <a:ext cx="8229600" cy="5534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505448">
                <a:tc>
                  <a:txBody>
                    <a:bodyPr/>
                    <a:lstStyle/>
                    <a:p>
                      <a:r>
                        <a:rPr lang="uk-UA" dirty="0" smtClean="0"/>
                        <a:t>Симптоми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Кір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Скарлатина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Час появи висипу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На 4-5-й день хвороби, етапність висипу протягом 3-х днів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Кінець</a:t>
                      </a:r>
                      <a:r>
                        <a:rPr lang="uk-UA" baseline="0" dirty="0" smtClean="0"/>
                        <a:t> 1-го, початок 2-го дня хвороби, </a:t>
                      </a:r>
                      <a:r>
                        <a:rPr lang="uk-UA" baseline="0" dirty="0" err="1" smtClean="0"/>
                        <a:t>одномоментно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Характер висипу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err="1" smtClean="0"/>
                        <a:t>Плямисто-папульозний</a:t>
                      </a:r>
                      <a:r>
                        <a:rPr lang="uk-UA" dirty="0" smtClean="0"/>
                        <a:t>, середнього розміру, рожевий, множинний, на незміненому фоні, зі схильністю до злиття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aseline="0" dirty="0" err="1" smtClean="0"/>
                        <a:t>Дрібноточковий</a:t>
                      </a:r>
                      <a:r>
                        <a:rPr lang="uk-UA" baseline="0" dirty="0" smtClean="0"/>
                        <a:t>,  на </a:t>
                      </a:r>
                      <a:r>
                        <a:rPr lang="uk-UA" baseline="0" dirty="0" err="1" smtClean="0"/>
                        <a:t>гіперемованому</a:t>
                      </a:r>
                      <a:r>
                        <a:rPr lang="uk-UA" baseline="0" dirty="0" smtClean="0"/>
                        <a:t> фоні, можливі </a:t>
                      </a:r>
                      <a:r>
                        <a:rPr lang="uk-UA" baseline="0" dirty="0" err="1" smtClean="0"/>
                        <a:t>петехії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Локалізація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Етапність висипань</a:t>
                      </a:r>
                    </a:p>
                    <a:p>
                      <a:r>
                        <a:rPr lang="uk-UA" dirty="0" smtClean="0"/>
                        <a:t>1-й день-обличчя, шия</a:t>
                      </a:r>
                    </a:p>
                    <a:p>
                      <a:r>
                        <a:rPr lang="uk-UA" dirty="0" smtClean="0"/>
                        <a:t>2-й день-тулуб</a:t>
                      </a:r>
                    </a:p>
                    <a:p>
                      <a:r>
                        <a:rPr lang="uk-UA" dirty="0" smtClean="0"/>
                        <a:t>3-й день-</a:t>
                      </a:r>
                      <a:r>
                        <a:rPr lang="uk-UA" baseline="0" dirty="0" smtClean="0"/>
                        <a:t>кінцівки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aseline="0" dirty="0" smtClean="0"/>
                        <a:t>Переважно на внутрішніх поверхнях кінцівок,  у складках, на бокових поверхнях тулуба, блідий н/г </a:t>
                      </a:r>
                      <a:r>
                        <a:rPr lang="uk-UA" baseline="0" dirty="0" err="1" smtClean="0"/>
                        <a:t>трик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Зникнення висипу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Поетапно (зверху донизу), </a:t>
                      </a:r>
                      <a:r>
                        <a:rPr lang="uk-UA" dirty="0" err="1" smtClean="0"/>
                        <a:t>пігментаця</a:t>
                      </a:r>
                      <a:r>
                        <a:rPr lang="uk-UA" dirty="0" smtClean="0"/>
                        <a:t>, можливе дрібне лущення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Виражена</a:t>
                      </a:r>
                      <a:r>
                        <a:rPr lang="uk-UA" baseline="0" dirty="0" smtClean="0"/>
                        <a:t> сухість та лущення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3484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Кір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Скарлатина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Загальний стан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Порушений, лихоманка, головний біль,</a:t>
                      </a:r>
                      <a:r>
                        <a:rPr lang="uk-UA" baseline="0" dirty="0" smtClean="0"/>
                        <a:t> кашель, нежить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Порушений, лихоманка,</a:t>
                      </a:r>
                      <a:r>
                        <a:rPr lang="uk-UA" baseline="0" dirty="0" smtClean="0"/>
                        <a:t> ангіна, малиновий язик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err="1" smtClean="0"/>
                        <a:t>Кон”юнктивіт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Характерний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Не </a:t>
                      </a:r>
                      <a:r>
                        <a:rPr lang="uk-UA" dirty="0" err="1" smtClean="0"/>
                        <a:t>характернй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Слизові оболонки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Енантема на </a:t>
                      </a:r>
                      <a:r>
                        <a:rPr lang="uk-UA" dirty="0" err="1" smtClean="0"/>
                        <a:t>м”якому</a:t>
                      </a:r>
                      <a:r>
                        <a:rPr lang="uk-UA" dirty="0" smtClean="0"/>
                        <a:t> піднебінні, плями </a:t>
                      </a:r>
                      <a:r>
                        <a:rPr lang="uk-UA" dirty="0" err="1" smtClean="0"/>
                        <a:t>Філатова-Копліка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Ангіна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Кров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Лейкопенія, </a:t>
                      </a:r>
                      <a:r>
                        <a:rPr lang="uk-UA" dirty="0" err="1" smtClean="0"/>
                        <a:t>лімфоцитоз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Лейкоцитоз,</a:t>
                      </a:r>
                      <a:r>
                        <a:rPr lang="uk-UA" baseline="0" dirty="0" smtClean="0"/>
                        <a:t> зсув формули вліво, підвищена ШОЕ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500063" y="357188"/>
            <a:ext cx="8229600" cy="1143000"/>
          </a:xfrm>
        </p:spPr>
        <p:txBody>
          <a:bodyPr/>
          <a:lstStyle/>
          <a:p>
            <a:pPr algn="ctr"/>
            <a:r>
              <a:rPr lang="uk-UA" smtClean="0"/>
              <a:t>Диференціальна діагностика</a:t>
            </a:r>
            <a:endParaRPr lang="ru-RU" smtClean="0"/>
          </a:p>
        </p:txBody>
      </p:sp>
      <p:pic>
        <p:nvPicPr>
          <p:cNvPr id="24578" name="Picture 2" descr="C:\Users\Наташа.Наташа-ПК\Desktop\oznaki-koru-u-dtey-yak-lkuvati-kr-u-dtey_361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857375"/>
            <a:ext cx="4330700" cy="4714875"/>
          </a:xfrm>
        </p:spPr>
      </p:pic>
      <p:pic>
        <p:nvPicPr>
          <p:cNvPr id="24579" name="Picture 2" descr="E:\9eaa6e585b9be0bb697c2d1c6c7e8c7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357813" y="3157538"/>
            <a:ext cx="2619375" cy="19621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Диференц</a:t>
            </a:r>
            <a:r>
              <a:rPr lang="uk-UA" smtClean="0"/>
              <a:t>і</a:t>
            </a:r>
            <a:r>
              <a:rPr lang="ru-RU" smtClean="0"/>
              <a:t>альна діагностика</a:t>
            </a: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428625" y="1143000"/>
          <a:ext cx="8229600" cy="5126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Симптоми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Кір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Краснуха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Час появи висипу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На 4-5-й день хвороби, етапність висипу протягом 3-х днів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1-2-й день, </a:t>
                      </a:r>
                      <a:r>
                        <a:rPr lang="uk-UA" dirty="0" err="1" smtClean="0"/>
                        <a:t>одномоментно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Характер висипу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err="1" smtClean="0"/>
                        <a:t>Плямисто-папульозний</a:t>
                      </a:r>
                      <a:r>
                        <a:rPr lang="uk-UA" dirty="0" smtClean="0"/>
                        <a:t>, середнього розміру, рожевий, множинний, на незміненому фоні, зі схильністю до злиття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err="1" smtClean="0"/>
                        <a:t>Дрібноплямистий</a:t>
                      </a:r>
                      <a:r>
                        <a:rPr lang="uk-UA" dirty="0" smtClean="0"/>
                        <a:t>, блідо-рожевий</a:t>
                      </a:r>
                      <a:r>
                        <a:rPr lang="uk-UA" baseline="0" dirty="0" smtClean="0"/>
                        <a:t> на незміненому фоні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Локалізація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Етапність висипань</a:t>
                      </a:r>
                    </a:p>
                    <a:p>
                      <a:r>
                        <a:rPr lang="uk-UA" dirty="0" smtClean="0"/>
                        <a:t>1-й день-обличчя, шия</a:t>
                      </a:r>
                    </a:p>
                    <a:p>
                      <a:r>
                        <a:rPr lang="uk-UA" dirty="0" smtClean="0"/>
                        <a:t>2-й день-тулуб</a:t>
                      </a:r>
                    </a:p>
                    <a:p>
                      <a:r>
                        <a:rPr lang="uk-UA" dirty="0" smtClean="0"/>
                        <a:t>3-й день-</a:t>
                      </a:r>
                      <a:r>
                        <a:rPr lang="uk-UA" baseline="0" dirty="0" smtClean="0"/>
                        <a:t>кінцівки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Переважно на розгинальних поверхнях кінцівок, спині, сідницях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Зникнення висипу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Поетапно (зверху донизу), </a:t>
                      </a:r>
                      <a:r>
                        <a:rPr lang="uk-UA" dirty="0" err="1" smtClean="0"/>
                        <a:t>пігментаця</a:t>
                      </a:r>
                      <a:r>
                        <a:rPr lang="uk-UA" dirty="0" smtClean="0"/>
                        <a:t>, можливе дрібне лущення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Зникає безслідно,</a:t>
                      </a:r>
                      <a:r>
                        <a:rPr lang="uk-UA" baseline="0" dirty="0" smtClean="0"/>
                        <a:t> лущення відсутнє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1143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6626" name="Picture 2" descr="F:\simptomi-koru-u-doroslih-foto-proyavi-zahvoryuvannya-nasldkv-uskladnen_982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3128963"/>
            <a:ext cx="4038600" cy="2019300"/>
          </a:xfrm>
        </p:spPr>
      </p:pic>
      <p:pic>
        <p:nvPicPr>
          <p:cNvPr id="26627" name="Picture 3" descr="F:\GettyImages-680794989-58ef830a5f9b582c4d007e4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81550" y="1920875"/>
            <a:ext cx="3771900" cy="44338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4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r>
              <a:rPr lang="uk-UA" smtClean="0"/>
              <a:t>Диференціальна діагностика</a:t>
            </a:r>
            <a:endParaRPr lang="ru-RU" smtClean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28625" y="1000125"/>
          <a:ext cx="8229600" cy="56689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57189">
                <a:tc>
                  <a:txBody>
                    <a:bodyPr/>
                    <a:lstStyle/>
                    <a:p>
                      <a:r>
                        <a:rPr lang="uk-UA" dirty="0" smtClean="0"/>
                        <a:t>Симптоми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Кір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Алергічні</a:t>
                      </a:r>
                      <a:r>
                        <a:rPr lang="uk-UA" baseline="0" dirty="0" smtClean="0"/>
                        <a:t> висипання</a:t>
                      </a:r>
                      <a:endParaRPr lang="ru-RU" dirty="0"/>
                    </a:p>
                  </a:txBody>
                  <a:tcPr/>
                </a:tc>
              </a:tr>
              <a:tr h="1195013">
                <a:tc>
                  <a:txBody>
                    <a:bodyPr/>
                    <a:lstStyle/>
                    <a:p>
                      <a:r>
                        <a:rPr lang="uk-UA" dirty="0" smtClean="0"/>
                        <a:t>Час появи висипу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На 4-5-й день хвороби, етапність висипу протягом 3-х днів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В</a:t>
                      </a:r>
                      <a:r>
                        <a:rPr lang="uk-UA" baseline="0" dirty="0" smtClean="0"/>
                        <a:t> 1-й день захворювання, </a:t>
                      </a:r>
                      <a:r>
                        <a:rPr lang="uk-UA" baseline="0" dirty="0" err="1" smtClean="0"/>
                        <a:t>одномоментно</a:t>
                      </a:r>
                      <a:r>
                        <a:rPr lang="uk-UA" baseline="0" dirty="0" smtClean="0"/>
                        <a:t>, можливі підсипання. Етапність відсутня</a:t>
                      </a:r>
                      <a:endParaRPr lang="ru-RU" dirty="0"/>
                    </a:p>
                  </a:txBody>
                  <a:tcPr/>
                </a:tc>
              </a:tr>
              <a:tr h="1378867">
                <a:tc>
                  <a:txBody>
                    <a:bodyPr/>
                    <a:lstStyle/>
                    <a:p>
                      <a:r>
                        <a:rPr lang="uk-UA" dirty="0" smtClean="0"/>
                        <a:t>Характер висипу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err="1" smtClean="0"/>
                        <a:t>Плямисто-папульозний</a:t>
                      </a:r>
                      <a:r>
                        <a:rPr lang="uk-UA" dirty="0" smtClean="0"/>
                        <a:t>, середнього розміру, рожевий, множинний, на незміненому фоні, зі схильністю до злиття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Плямистий, </a:t>
                      </a:r>
                      <a:r>
                        <a:rPr lang="uk-UA" dirty="0" err="1" smtClean="0"/>
                        <a:t>папульозний</a:t>
                      </a:r>
                      <a:r>
                        <a:rPr lang="uk-UA" dirty="0" smtClean="0"/>
                        <a:t>, </a:t>
                      </a:r>
                      <a:r>
                        <a:rPr lang="uk-UA" dirty="0" err="1" smtClean="0"/>
                        <a:t>уртикарний</a:t>
                      </a:r>
                      <a:endParaRPr lang="ru-RU" dirty="0"/>
                    </a:p>
                  </a:txBody>
                  <a:tcPr/>
                </a:tc>
              </a:tr>
              <a:tr h="1130273">
                <a:tc>
                  <a:txBody>
                    <a:bodyPr/>
                    <a:lstStyle/>
                    <a:p>
                      <a:r>
                        <a:rPr lang="uk-UA" dirty="0" smtClean="0"/>
                        <a:t>Локалізація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Етапність висипань</a:t>
                      </a:r>
                    </a:p>
                    <a:p>
                      <a:r>
                        <a:rPr lang="uk-UA" dirty="0" smtClean="0"/>
                        <a:t>1-й день-обличчя, шия</a:t>
                      </a:r>
                    </a:p>
                    <a:p>
                      <a:r>
                        <a:rPr lang="uk-UA" dirty="0" smtClean="0"/>
                        <a:t>2-й день-тулуб</a:t>
                      </a:r>
                    </a:p>
                    <a:p>
                      <a:r>
                        <a:rPr lang="uk-UA" dirty="0" smtClean="0"/>
                        <a:t>3-й день-</a:t>
                      </a:r>
                      <a:r>
                        <a:rPr lang="uk-UA" baseline="0" dirty="0" smtClean="0"/>
                        <a:t>кінцівки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По</a:t>
                      </a:r>
                      <a:r>
                        <a:rPr lang="uk-UA" baseline="0" dirty="0" smtClean="0"/>
                        <a:t> всьому тілу </a:t>
                      </a:r>
                      <a:r>
                        <a:rPr lang="uk-UA" baseline="0" dirty="0" err="1" smtClean="0"/>
                        <a:t>одномоментно</a:t>
                      </a:r>
                      <a:endParaRPr lang="ru-RU" dirty="0"/>
                    </a:p>
                  </a:txBody>
                  <a:tcPr/>
                </a:tc>
              </a:tr>
              <a:tr h="919241">
                <a:tc>
                  <a:txBody>
                    <a:bodyPr/>
                    <a:lstStyle/>
                    <a:p>
                      <a:r>
                        <a:rPr lang="uk-UA" dirty="0" smtClean="0"/>
                        <a:t>Зникнення висипу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Поетапно (зверху донизу), </a:t>
                      </a:r>
                      <a:r>
                        <a:rPr lang="uk-UA" dirty="0" err="1" smtClean="0"/>
                        <a:t>пігментаця</a:t>
                      </a:r>
                      <a:r>
                        <a:rPr lang="uk-UA" dirty="0" smtClean="0"/>
                        <a:t>, можливе дрібне лущення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Безслідно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Диференціальна діагнстика</a:t>
            </a:r>
            <a:endParaRPr lang="ru-RU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32099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Кір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Алергічні</a:t>
                      </a:r>
                      <a:r>
                        <a:rPr lang="uk-UA" baseline="0" dirty="0" smtClean="0"/>
                        <a:t> висипання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Загальний стан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Порушений, лихоманка, головний біль,</a:t>
                      </a:r>
                      <a:r>
                        <a:rPr lang="uk-UA" baseline="0" dirty="0" smtClean="0"/>
                        <a:t> кашель, нежить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Не</a:t>
                      </a:r>
                      <a:r>
                        <a:rPr lang="uk-UA" baseline="0" dirty="0" smtClean="0"/>
                        <a:t> порушений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err="1" smtClean="0"/>
                        <a:t>Кон”юнктивіт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Характерний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Не </a:t>
                      </a:r>
                      <a:r>
                        <a:rPr lang="uk-UA" dirty="0" err="1" smtClean="0"/>
                        <a:t>характернй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Слизові оболонки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Енантема на </a:t>
                      </a:r>
                      <a:r>
                        <a:rPr lang="uk-UA" dirty="0" err="1" smtClean="0"/>
                        <a:t>м”якому</a:t>
                      </a:r>
                      <a:r>
                        <a:rPr lang="uk-UA" dirty="0" smtClean="0"/>
                        <a:t> піднебінні, плями </a:t>
                      </a:r>
                      <a:r>
                        <a:rPr lang="uk-UA" dirty="0" err="1" smtClean="0"/>
                        <a:t>Філатова-Копліка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Не</a:t>
                      </a:r>
                      <a:r>
                        <a:rPr lang="uk-UA" baseline="0" dirty="0" smtClean="0"/>
                        <a:t> змінені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Кров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Лейкопенія, </a:t>
                      </a:r>
                      <a:r>
                        <a:rPr lang="uk-UA" dirty="0" err="1" smtClean="0"/>
                        <a:t>лімфоцитоз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Норма</a:t>
                      </a:r>
                      <a:r>
                        <a:rPr lang="uk-UA" baseline="0" dirty="0" smtClean="0"/>
                        <a:t> або помірна </a:t>
                      </a:r>
                      <a:r>
                        <a:rPr lang="uk-UA" baseline="0" dirty="0" err="1" smtClean="0"/>
                        <a:t>еозинофілія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6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1143000"/>
          </a:xfrm>
        </p:spPr>
        <p:txBody>
          <a:bodyPr/>
          <a:lstStyle/>
          <a:p>
            <a:pPr algn="ctr"/>
            <a:r>
              <a:rPr lang="uk-UA" smtClean="0"/>
              <a:t>Диференціальна діагностика</a:t>
            </a:r>
            <a:endParaRPr lang="ru-RU" smtClean="0"/>
          </a:p>
        </p:txBody>
      </p:sp>
      <p:pic>
        <p:nvPicPr>
          <p:cNvPr id="29698" name="Picture 2" descr="F:\simptomi-koru-u-doroslih-foto-proyavi-zahvoryuvannya-nasldkv-uskladnen_982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3128963"/>
            <a:ext cx="4038600" cy="2019300"/>
          </a:xfrm>
        </p:spPr>
      </p:pic>
      <p:pic>
        <p:nvPicPr>
          <p:cNvPr id="29699" name="Picture 3" descr="F:\Scarlet-fever-in-children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765425"/>
            <a:ext cx="4038600" cy="27447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algn="ctr"/>
            <a:r>
              <a:rPr lang="uk-UA" smtClean="0"/>
              <a:t>Скарлатина</a:t>
            </a:r>
            <a:endParaRPr lang="ru-RU" smtClean="0"/>
          </a:p>
        </p:txBody>
      </p:sp>
      <p:pic>
        <p:nvPicPr>
          <p:cNvPr id="30722" name="Picture 2" descr="C:\Users\Наташа.Наташа-ПК\Desktop\skarlatin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34975" y="1571625"/>
            <a:ext cx="3994150" cy="4572000"/>
          </a:xfrm>
        </p:spPr>
      </p:pic>
      <p:pic>
        <p:nvPicPr>
          <p:cNvPr id="30723" name="Picture 3" descr="C:\Users\Наташа.Наташа-ПК\Desktop\yak-peredayetsya-skarlatina-shlyahi-zarazhennya_2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000625" y="1571625"/>
            <a:ext cx="3929063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78581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err="1" smtClean="0"/>
              <a:t>Дякую</a:t>
            </a:r>
            <a:r>
              <a:rPr lang="ru-RU" dirty="0" smtClean="0"/>
              <a:t> за </a:t>
            </a:r>
            <a:r>
              <a:rPr lang="ru-RU" dirty="0" err="1" smtClean="0"/>
              <a:t>увагу</a:t>
            </a:r>
            <a:endParaRPr lang="ru-RU" dirty="0"/>
          </a:p>
        </p:txBody>
      </p:sp>
      <p:pic>
        <p:nvPicPr>
          <p:cNvPr id="31746" name="Picture 2" descr="F:\1330540507_Pri_narodzhenni_pershoyi_ditini_ukrayinski_batki_schomisyacya_otrimuvatimut_na_208_griven_menshe_130406614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76538" y="2782888"/>
            <a:ext cx="3590925" cy="2695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Захворюваність на КІР по 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К-Каширському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р-ну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 1994 по 2017 рр.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338" name="Содержимое 4"/>
          <p:cNvGraphicFramePr>
            <a:graphicFrameLocks noGrp="1"/>
          </p:cNvGraphicFramePr>
          <p:nvPr>
            <p:ph idx="1"/>
          </p:nvPr>
        </p:nvGraphicFramePr>
        <p:xfrm>
          <a:off x="520700" y="1449388"/>
          <a:ext cx="8145463" cy="4627562"/>
        </p:xfrm>
        <a:graphic>
          <a:graphicData uri="http://schemas.openxmlformats.org/presentationml/2006/ole">
            <p:oleObj spid="_x0000_s14338" r:id="rId3" imgW="8151058" imgH="4627265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Захворюваність на КІР по </a:t>
            </a:r>
            <a:b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К-Каширському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р-ну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 1994 по 2017 рр.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15362" name="Содержимое 3"/>
          <p:cNvGraphicFramePr>
            <a:graphicFrameLocks noGrp="1"/>
          </p:cNvGraphicFramePr>
          <p:nvPr>
            <p:ph idx="1"/>
          </p:nvPr>
        </p:nvGraphicFramePr>
        <p:xfrm>
          <a:off x="234950" y="1520825"/>
          <a:ext cx="9888538" cy="4745038"/>
        </p:xfrm>
        <a:graphic>
          <a:graphicData uri="http://schemas.openxmlformats.org/presentationml/2006/ole">
            <p:oleObj spid="_x0000_s15362" r:id="rId3" imgW="9888569" imgH="4749196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Содержимое 2"/>
          <p:cNvSpPr>
            <a:spLocks noGrp="1"/>
          </p:cNvSpPr>
          <p:nvPr>
            <p:ph idx="1"/>
          </p:nvPr>
        </p:nvSpPr>
        <p:spPr>
          <a:xfrm>
            <a:off x="357188" y="285750"/>
            <a:ext cx="8329612" cy="5840413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uk-UA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КІР епідеміологія</a:t>
            </a:r>
          </a:p>
          <a:p>
            <a:pPr algn="ctr">
              <a:buFont typeface="Wingdings 2" pitchFamily="18" charset="2"/>
              <a:buNone/>
            </a:pPr>
            <a:endParaRPr lang="uk-UA" b="1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 2" pitchFamily="18" charset="2"/>
              <a:buNone/>
            </a:pPr>
            <a:r>
              <a:rPr lang="uk-UA" sz="1400" b="1" smtClean="0">
                <a:latin typeface="Times New Roman" pitchFamily="18" charset="0"/>
                <a:cs typeface="Times New Roman" pitchFamily="18" charset="0"/>
              </a:rPr>
              <a:t>Повітряно-</a:t>
            </a:r>
          </a:p>
          <a:p>
            <a:pPr algn="ctr">
              <a:buFont typeface="Wingdings 2" pitchFamily="18" charset="2"/>
              <a:buNone/>
            </a:pPr>
            <a:r>
              <a:rPr lang="uk-UA" sz="1400" b="1" smtClean="0">
                <a:latin typeface="Times New Roman" pitchFamily="18" charset="0"/>
                <a:cs typeface="Times New Roman" pitchFamily="18" charset="0"/>
              </a:rPr>
              <a:t>Краплинний</a:t>
            </a:r>
          </a:p>
          <a:p>
            <a:pPr algn="ctr">
              <a:buFont typeface="Wingdings 2" pitchFamily="18" charset="2"/>
              <a:buNone/>
            </a:pPr>
            <a:r>
              <a:rPr lang="uk-UA" sz="1400" b="1" smtClean="0">
                <a:latin typeface="Times New Roman" pitchFamily="18" charset="0"/>
                <a:cs typeface="Times New Roman" pitchFamily="18" charset="0"/>
              </a:rPr>
              <a:t> шлях</a:t>
            </a:r>
          </a:p>
          <a:p>
            <a:pPr algn="ctr">
              <a:buFont typeface="Wingdings 2" pitchFamily="18" charset="2"/>
              <a:buNone/>
            </a:pPr>
            <a:r>
              <a:rPr lang="uk-UA" sz="1400" b="1" smtClean="0">
                <a:latin typeface="Times New Roman" pitchFamily="18" charset="0"/>
                <a:cs typeface="Times New Roman" pitchFamily="18" charset="0"/>
              </a:rPr>
              <a:t> передачі</a:t>
            </a:r>
          </a:p>
          <a:p>
            <a:pPr algn="ctr">
              <a:buFont typeface="Wingdings 2" pitchFamily="18" charset="2"/>
              <a:buNone/>
            </a:pPr>
            <a:endParaRPr lang="uk-UA" sz="1400" b="1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 2" pitchFamily="18" charset="2"/>
              <a:buNone/>
            </a:pPr>
            <a:endParaRPr lang="uk-UA" b="1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 2" pitchFamily="18" charset="2"/>
              <a:buNone/>
            </a:pPr>
            <a:endParaRPr lang="uk-UA" b="1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 2" pitchFamily="18" charset="2"/>
              <a:buNone/>
            </a:pPr>
            <a:endParaRPr lang="uk-UA" b="1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 2" pitchFamily="18" charset="2"/>
              <a:buNone/>
            </a:pPr>
            <a:endParaRPr lang="uk-UA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endParaRPr lang="uk-UA" sz="2400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endParaRPr lang="uk-UA" sz="2400" b="1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 2" pitchFamily="18" charset="2"/>
              <a:buNone/>
            </a:pP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Примітка: </a:t>
            </a:r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після перенесеної інфекції, імунітет як правило                                стійкий пожиттєвий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85750" y="928688"/>
            <a:ext cx="4000500" cy="402907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Джерело інфекції: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Хвора людина (заразна)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останні дні інкубаційного періоду 2-3 дні;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весь катаральний період (3-4 дні)  і до 5-го дня від початку висипання (при пневмонії до 10 діб)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929188" y="1000125"/>
            <a:ext cx="4000500" cy="402907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Сприйнятливий організм: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Сприйнятливість (крім дітей до 3-х міс. віку) всезагальна (індекс контагіозності наближений о 100 %)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4286250" y="2786063"/>
            <a:ext cx="642938" cy="158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mtClean="0"/>
              <a:t>КІР-клініка</a:t>
            </a:r>
            <a:endParaRPr lang="ru-RU" smtClean="0"/>
          </a:p>
        </p:txBody>
      </p:sp>
      <p:pic>
        <p:nvPicPr>
          <p:cNvPr id="17410" name="Содержимое 4" descr="Похожее изображение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43200" y="3087688"/>
            <a:ext cx="3657600" cy="20843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4" name="Содержимое 3" descr="Картинки по запросу кір фото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214313"/>
            <a:ext cx="8143875" cy="64293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8" name="Содержимое 6" descr="Картинки по запросу кір фото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14625" y="2981325"/>
            <a:ext cx="6619875" cy="3876675"/>
          </a:xfrm>
        </p:spPr>
      </p:pic>
      <p:pic>
        <p:nvPicPr>
          <p:cNvPr id="19459" name="Рисунок 3" descr="Картинки по запросу кір фот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0720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3" name="Рисунок 3" descr="Картинки по запросу кір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85750"/>
            <a:ext cx="828675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7" name="Рисунок 3" descr="Картинки по запросу кір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285750"/>
            <a:ext cx="8215312" cy="635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194</TotalTime>
  <Words>384</Words>
  <Application>Microsoft Office PowerPoint</Application>
  <PresentationFormat>Экран (4:3)</PresentationFormat>
  <Paragraphs>115</Paragraphs>
  <Slides>19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9" baseType="lpstr">
      <vt:lpstr>Constantia</vt:lpstr>
      <vt:lpstr>Arial</vt:lpstr>
      <vt:lpstr>Calibri</vt:lpstr>
      <vt:lpstr>Wingdings 2</vt:lpstr>
      <vt:lpstr>Times New Roman</vt:lpstr>
      <vt:lpstr>Поток</vt:lpstr>
      <vt:lpstr>Поток</vt:lpstr>
      <vt:lpstr>Поток</vt:lpstr>
      <vt:lpstr>Поток</vt:lpstr>
      <vt:lpstr>Диаграмма Microsoft Excel</vt:lpstr>
      <vt:lpstr>Слайд 1</vt:lpstr>
      <vt:lpstr>Захворюваність на КІР по  К-Каширському р-ну  з 1994 по 2017 рр.</vt:lpstr>
      <vt:lpstr>Захворюваність на КІР по  К-Каширському р-ну  з 1994 по 2017 рр.</vt:lpstr>
      <vt:lpstr>Слайд 4</vt:lpstr>
      <vt:lpstr>КІР-клініка</vt:lpstr>
      <vt:lpstr>Слайд 6</vt:lpstr>
      <vt:lpstr>Слайд 7</vt:lpstr>
      <vt:lpstr>Слайд 8</vt:lpstr>
      <vt:lpstr>Слайд 9</vt:lpstr>
      <vt:lpstr>Диференціальна діагностика</vt:lpstr>
      <vt:lpstr>Слайд 11</vt:lpstr>
      <vt:lpstr>Диференціальна діагностика</vt:lpstr>
      <vt:lpstr>Диференціальна діагностика</vt:lpstr>
      <vt:lpstr>Слайд 14</vt:lpstr>
      <vt:lpstr>Диференціальна діагностика</vt:lpstr>
      <vt:lpstr>Диференціальна діагнстика</vt:lpstr>
      <vt:lpstr>Диференціальна діагностика</vt:lpstr>
      <vt:lpstr>Скарлатина</vt:lpstr>
      <vt:lpstr>Дякую за увагу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18</cp:revision>
  <dcterms:modified xsi:type="dcterms:W3CDTF">2018-04-17T09:21:42Z</dcterms:modified>
</cp:coreProperties>
</file>